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0" r:id="rId7"/>
    <p:sldId id="261" r:id="rId8"/>
    <p:sldId id="262" r:id="rId9"/>
    <p:sldId id="271" r:id="rId10"/>
    <p:sldId id="267" r:id="rId11"/>
    <p:sldId id="269" r:id="rId12"/>
    <p:sldId id="270" r:id="rId1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5" autoAdjust="0"/>
    <p:restoredTop sz="94660"/>
  </p:normalViewPr>
  <p:slideViewPr>
    <p:cSldViewPr snapToGrid="0">
      <p:cViewPr varScale="1">
        <p:scale>
          <a:sx n="77" d="100"/>
          <a:sy n="77" d="100"/>
        </p:scale>
        <p:origin x="132" y="84"/>
      </p:cViewPr>
      <p:guideLst/>
    </p:cSldViewPr>
  </p:slideViewPr>
  <p:notesTextViewPr>
    <p:cViewPr>
      <p:scale>
        <a:sx n="1" d="1"/>
        <a:sy n="1" d="1"/>
      </p:scale>
      <p:origin x="0" y="0"/>
    </p:cViewPr>
  </p:notesTextViewPr>
  <p:sorterViewPr>
    <p:cViewPr>
      <p:scale>
        <a:sx n="100" d="100"/>
        <a:sy n="100" d="100"/>
      </p:scale>
      <p:origin x="0" y="-22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DAB2F515-E512-4276-ADF6-30E692E1E612}" type="datetimeFigureOut">
              <a:rPr lang="es-PE" smtClean="0"/>
              <a:t>06/02/2024</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339078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DAB2F515-E512-4276-ADF6-30E692E1E612}" type="datetimeFigureOut">
              <a:rPr lang="es-PE" smtClean="0"/>
              <a:t>06/02/2024</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301600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DAB2F515-E512-4276-ADF6-30E692E1E612}" type="datetimeFigureOut">
              <a:rPr lang="es-PE" smtClean="0"/>
              <a:t>06/02/2024</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229918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DAB2F515-E512-4276-ADF6-30E692E1E612}" type="datetimeFigureOut">
              <a:rPr lang="es-PE" smtClean="0"/>
              <a:t>06/02/2024</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17398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AB2F515-E512-4276-ADF6-30E692E1E612}" type="datetimeFigureOut">
              <a:rPr lang="es-PE" smtClean="0"/>
              <a:t>06/02/2024</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3152557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DAB2F515-E512-4276-ADF6-30E692E1E612}" type="datetimeFigureOut">
              <a:rPr lang="es-PE" smtClean="0"/>
              <a:t>06/02/2024</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113405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DAB2F515-E512-4276-ADF6-30E692E1E612}" type="datetimeFigureOut">
              <a:rPr lang="es-PE" smtClean="0"/>
              <a:t>06/02/2024</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2669845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DAB2F515-E512-4276-ADF6-30E692E1E612}" type="datetimeFigureOut">
              <a:rPr lang="es-PE" smtClean="0"/>
              <a:t>06/02/2024</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110960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AB2F515-E512-4276-ADF6-30E692E1E612}" type="datetimeFigureOut">
              <a:rPr lang="es-PE" smtClean="0"/>
              <a:t>06/02/2024</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2813456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AB2F515-E512-4276-ADF6-30E692E1E612}" type="datetimeFigureOut">
              <a:rPr lang="es-PE" smtClean="0"/>
              <a:t>06/02/2024</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366235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AB2F515-E512-4276-ADF6-30E692E1E612}" type="datetimeFigureOut">
              <a:rPr lang="es-PE" smtClean="0"/>
              <a:t>06/02/2024</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E5DBDA8-2421-4067-BA61-6E562D37B9A2}" type="slidenum">
              <a:rPr lang="es-PE" smtClean="0"/>
              <a:t>‹Nº›</a:t>
            </a:fld>
            <a:endParaRPr lang="es-PE"/>
          </a:p>
        </p:txBody>
      </p:sp>
    </p:spTree>
    <p:extLst>
      <p:ext uri="{BB962C8B-B14F-4D97-AF65-F5344CB8AC3E}">
        <p14:creationId xmlns:p14="http://schemas.microsoft.com/office/powerpoint/2010/main" val="424290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2F515-E512-4276-ADF6-30E692E1E612}" type="datetimeFigureOut">
              <a:rPr lang="es-PE" smtClean="0"/>
              <a:t>06/02/2024</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DBDA8-2421-4067-BA61-6E562D37B9A2}" type="slidenum">
              <a:rPr lang="es-PE" smtClean="0"/>
              <a:t>‹Nº›</a:t>
            </a:fld>
            <a:endParaRPr lang="es-PE"/>
          </a:p>
        </p:txBody>
      </p:sp>
    </p:spTree>
    <p:extLst>
      <p:ext uri="{BB962C8B-B14F-4D97-AF65-F5344CB8AC3E}">
        <p14:creationId xmlns:p14="http://schemas.microsoft.com/office/powerpoint/2010/main" val="1061553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115583"/>
            <a:ext cx="9144000" cy="2387600"/>
          </a:xfrm>
        </p:spPr>
        <p:txBody>
          <a:bodyPr/>
          <a:lstStyle/>
          <a:p>
            <a:r>
              <a:rPr lang="es-PE" b="1" dirty="0">
                <a:solidFill>
                  <a:srgbClr val="002060"/>
                </a:solidFill>
                <a:latin typeface="+mn-lt"/>
              </a:rPr>
              <a:t>Plan estratégico de </a:t>
            </a:r>
            <a:r>
              <a:rPr lang="es-PE" b="1" dirty="0" err="1">
                <a:solidFill>
                  <a:srgbClr val="002060"/>
                </a:solidFill>
                <a:latin typeface="+mn-lt"/>
              </a:rPr>
              <a:t>Agesan</a:t>
            </a:r>
            <a:br>
              <a:rPr lang="es-PE" b="1" dirty="0">
                <a:solidFill>
                  <a:srgbClr val="002060"/>
                </a:solidFill>
                <a:latin typeface="+mn-lt"/>
              </a:rPr>
            </a:br>
            <a:r>
              <a:rPr lang="es-PE" sz="4400" b="1" dirty="0">
                <a:solidFill>
                  <a:srgbClr val="002060"/>
                </a:solidFill>
                <a:latin typeface="+mn-lt"/>
              </a:rPr>
              <a:t>Marzo 2023 – Marzo 2026</a:t>
            </a:r>
          </a:p>
        </p:txBody>
      </p:sp>
    </p:spTree>
    <p:extLst>
      <p:ext uri="{BB962C8B-B14F-4D97-AF65-F5344CB8AC3E}">
        <p14:creationId xmlns:p14="http://schemas.microsoft.com/office/powerpoint/2010/main" val="3280254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1339"/>
            <a:ext cx="10515600" cy="732854"/>
          </a:xfrm>
        </p:spPr>
        <p:txBody>
          <a:bodyPr>
            <a:normAutofit fontScale="90000"/>
          </a:bodyPr>
          <a:lstStyle/>
          <a:p>
            <a:r>
              <a:rPr lang="es-PE" sz="1800" b="1" dirty="0">
                <a:latin typeface="+mn-lt"/>
              </a:rPr>
              <a:t>OLP2: </a:t>
            </a:r>
            <a:r>
              <a:rPr lang="es-PE" sz="1800" dirty="0">
                <a:latin typeface="+mn-lt"/>
              </a:rPr>
              <a:t>Para el 2026 AGESAN tendrá por lo menos 800 asociados activos.</a:t>
            </a:r>
            <a:br>
              <a:rPr lang="es-PE" sz="1800" dirty="0">
                <a:latin typeface="+mn-lt"/>
              </a:rPr>
            </a:br>
            <a:br>
              <a:rPr lang="es-PE" sz="1800" dirty="0">
                <a:latin typeface="+mn-lt"/>
              </a:rPr>
            </a:br>
            <a:r>
              <a:rPr lang="es-PE" sz="1800" b="1" dirty="0">
                <a:solidFill>
                  <a:srgbClr val="C00000"/>
                </a:solidFill>
                <a:latin typeface="+mn-lt"/>
              </a:rPr>
              <a:t>OBJETIVOS PARA EL AÑO 2024</a:t>
            </a:r>
            <a:endParaRPr lang="es-PE" sz="1800" dirty="0">
              <a:solidFill>
                <a:srgbClr val="C00000"/>
              </a:solidFill>
              <a:latin typeface="+mn-lt"/>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15614653"/>
              </p:ext>
            </p:extLst>
          </p:nvPr>
        </p:nvGraphicFramePr>
        <p:xfrm>
          <a:off x="838200" y="945924"/>
          <a:ext cx="10515600" cy="5385983"/>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43627">
                <a:tc>
                  <a:txBody>
                    <a:bodyPr/>
                    <a:lstStyle/>
                    <a:p>
                      <a:pPr algn="ctr"/>
                      <a:r>
                        <a:rPr lang="es-PE" dirty="0"/>
                        <a:t>OBJETIVOS</a:t>
                      </a:r>
                    </a:p>
                  </a:txBody>
                  <a:tcPr/>
                </a:tc>
                <a:tc>
                  <a:txBody>
                    <a:bodyPr/>
                    <a:lstStyle/>
                    <a:p>
                      <a:pPr algn="ctr"/>
                      <a:r>
                        <a:rPr lang="es-PE" dirty="0"/>
                        <a:t>INDICADORES</a:t>
                      </a:r>
                    </a:p>
                  </a:txBody>
                  <a:tcPr/>
                </a:tc>
                <a:tc>
                  <a:txBody>
                    <a:bodyPr/>
                    <a:lstStyle/>
                    <a:p>
                      <a:pPr algn="ctr"/>
                      <a:r>
                        <a:rPr lang="es-PE" dirty="0"/>
                        <a:t>ACCIONES</a:t>
                      </a:r>
                    </a:p>
                  </a:txBody>
                  <a:tcPr/>
                </a:tc>
                <a:tc>
                  <a:txBody>
                    <a:bodyPr/>
                    <a:lstStyle/>
                    <a:p>
                      <a:pPr algn="ctr"/>
                      <a:r>
                        <a:rPr lang="es-PE" dirty="0"/>
                        <a:t>PLAZOS</a:t>
                      </a:r>
                    </a:p>
                  </a:txBody>
                  <a:tcPr/>
                </a:tc>
                <a:tc>
                  <a:txBody>
                    <a:bodyPr/>
                    <a:lstStyle/>
                    <a:p>
                      <a:pPr algn="ctr"/>
                      <a:r>
                        <a:rPr lang="es-PE" dirty="0"/>
                        <a:t>RESPONSABLES</a:t>
                      </a:r>
                    </a:p>
                  </a:txBody>
                  <a:tcPr/>
                </a:tc>
                <a:extLst>
                  <a:ext uri="{0D108BD9-81ED-4DB2-BD59-A6C34878D82A}">
                    <a16:rowId xmlns:a16="http://schemas.microsoft.com/office/drawing/2014/main" val="10000"/>
                  </a:ext>
                </a:extLst>
              </a:tr>
              <a:tr h="1015692">
                <a:tc>
                  <a:txBody>
                    <a:bodyPr/>
                    <a:lstStyle/>
                    <a:p>
                      <a:pPr marL="0" indent="0">
                        <a:buNone/>
                      </a:pPr>
                      <a:r>
                        <a:rPr lang="es-419" sz="1400" dirty="0"/>
                        <a:t>1.Mantener el</a:t>
                      </a:r>
                      <a:r>
                        <a:rPr lang="es-419" sz="1400" baseline="0" dirty="0"/>
                        <a:t> número de asociados</a:t>
                      </a:r>
                      <a:r>
                        <a:rPr lang="es-419" sz="1400" dirty="0"/>
                        <a:t> del 2023</a:t>
                      </a:r>
                    </a:p>
                    <a:p>
                      <a:pPr marL="0" indent="0">
                        <a:buNone/>
                      </a:pPr>
                      <a:r>
                        <a:rPr lang="es-PE" sz="1400" dirty="0"/>
                        <a:t>( 679 socios )</a:t>
                      </a:r>
                    </a:p>
                  </a:txBody>
                  <a:tcPr/>
                </a:tc>
                <a:tc>
                  <a:txBody>
                    <a:bodyPr/>
                    <a:lstStyle/>
                    <a:p>
                      <a:r>
                        <a:rPr lang="es-419" sz="1400" dirty="0"/>
                        <a:t>-cantidad de asociados</a:t>
                      </a:r>
                      <a:endParaRPr lang="es-PE" sz="1400" dirty="0"/>
                    </a:p>
                  </a:txBody>
                  <a:tcPr/>
                </a:tc>
                <a:tc>
                  <a:txBody>
                    <a:bodyPr/>
                    <a:lstStyle/>
                    <a:p>
                      <a:r>
                        <a:rPr lang="es-419" sz="1400" dirty="0"/>
                        <a:t>-Mantener</a:t>
                      </a:r>
                      <a:r>
                        <a:rPr lang="es-419" sz="1400" baseline="0" dirty="0"/>
                        <a:t> actualizada la base de datos de socios activos.</a:t>
                      </a:r>
                      <a:endParaRPr lang="es-419" sz="1400" dirty="0"/>
                    </a:p>
                    <a:p>
                      <a:r>
                        <a:rPr lang="es-419" sz="1400" dirty="0"/>
                        <a:t>-Mantener</a:t>
                      </a:r>
                      <a:r>
                        <a:rPr lang="es-419" sz="1400" baseline="0" dirty="0"/>
                        <a:t> contacto con los delegados de cada promoción.</a:t>
                      </a:r>
                    </a:p>
                    <a:p>
                      <a:r>
                        <a:rPr lang="es-419" sz="1400" baseline="0" dirty="0"/>
                        <a:t>- Mantener activo el contacto a través del </a:t>
                      </a:r>
                      <a:r>
                        <a:rPr lang="es-419" sz="1400" baseline="0" dirty="0" err="1"/>
                        <a:t>whatsapp</a:t>
                      </a:r>
                      <a:r>
                        <a:rPr lang="es-419" sz="1400" baseline="0" dirty="0"/>
                        <a:t>.</a:t>
                      </a:r>
                    </a:p>
                    <a:p>
                      <a:r>
                        <a:rPr lang="es-419" sz="1400" baseline="0" dirty="0"/>
                        <a:t>-Seguir invitando a todos a las conferencias y cursos</a:t>
                      </a:r>
                      <a:endParaRPr lang="es-PE" sz="1400" dirty="0"/>
                    </a:p>
                  </a:txBody>
                  <a:tcPr/>
                </a:tc>
                <a:tc>
                  <a:txBody>
                    <a:bodyPr/>
                    <a:lstStyle/>
                    <a:p>
                      <a:r>
                        <a:rPr lang="es-419" sz="1400" dirty="0"/>
                        <a:t>-Todo el año para todas</a:t>
                      </a:r>
                      <a:r>
                        <a:rPr lang="es-419" sz="1400" baseline="0" dirty="0"/>
                        <a:t> las </a:t>
                      </a:r>
                      <a:r>
                        <a:rPr lang="es-419" sz="1400" dirty="0"/>
                        <a:t>acciones</a:t>
                      </a:r>
                      <a:endParaRPr lang="es-PE" sz="1400" dirty="0"/>
                    </a:p>
                  </a:txBody>
                  <a:tcPr/>
                </a:tc>
                <a:tc>
                  <a:txBody>
                    <a:bodyPr/>
                    <a:lstStyle/>
                    <a:p>
                      <a:r>
                        <a:rPr lang="es-419" sz="1400" dirty="0"/>
                        <a:t>Sergio, María, Susana y Gabriela</a:t>
                      </a:r>
                      <a:endParaRPr lang="es-PE" sz="1400" dirty="0"/>
                    </a:p>
                  </a:txBody>
                  <a:tcPr/>
                </a:tc>
                <a:extLst>
                  <a:ext uri="{0D108BD9-81ED-4DB2-BD59-A6C34878D82A}">
                    <a16:rowId xmlns:a16="http://schemas.microsoft.com/office/drawing/2014/main" val="10001"/>
                  </a:ext>
                </a:extLst>
              </a:tr>
              <a:tr h="783503">
                <a:tc>
                  <a:txBody>
                    <a:bodyPr/>
                    <a:lstStyle/>
                    <a:p>
                      <a:r>
                        <a:rPr lang="es-PE" sz="1400" dirty="0"/>
                        <a:t>2. Recuperar</a:t>
                      </a:r>
                      <a:r>
                        <a:rPr lang="es-PE" sz="1400" baseline="0" dirty="0"/>
                        <a:t> </a:t>
                      </a:r>
                      <a:r>
                        <a:rPr lang="es-PE" sz="1400" dirty="0"/>
                        <a:t>socios perdidos en anteriores años ( 61</a:t>
                      </a:r>
                      <a:r>
                        <a:rPr lang="es-PE" sz="1400" baseline="0" dirty="0"/>
                        <a:t> socios )</a:t>
                      </a:r>
                      <a:endParaRPr lang="es-PE" sz="1400" dirty="0"/>
                    </a:p>
                  </a:txBody>
                  <a:tcPr/>
                </a:tc>
                <a:tc>
                  <a:txBody>
                    <a:bodyPr/>
                    <a:lstStyle/>
                    <a:p>
                      <a:r>
                        <a:rPr lang="es-PE" sz="1400" dirty="0"/>
                        <a:t>-cantidad de socios recuperados</a:t>
                      </a:r>
                    </a:p>
                  </a:txBody>
                  <a:tcPr/>
                </a:tc>
                <a:tc>
                  <a:txBody>
                    <a:bodyPr/>
                    <a:lstStyle/>
                    <a:p>
                      <a:r>
                        <a:rPr lang="es-PE" sz="1400" dirty="0"/>
                        <a:t>-Identificar los socios que se retiraron los últimos tres</a:t>
                      </a:r>
                      <a:r>
                        <a:rPr lang="es-PE" sz="1400" baseline="0" dirty="0"/>
                        <a:t> años y recuperarlos.</a:t>
                      </a:r>
                      <a:endParaRPr lang="es-PE" sz="1400" dirty="0"/>
                    </a:p>
                  </a:txBody>
                  <a:tcPr/>
                </a:tc>
                <a:tc>
                  <a:txBody>
                    <a:bodyPr/>
                    <a:lstStyle/>
                    <a:p>
                      <a:r>
                        <a:rPr lang="es-PE" sz="1400" dirty="0"/>
                        <a:t>-Todo el año</a:t>
                      </a:r>
                    </a:p>
                  </a:txBody>
                  <a:tcPr/>
                </a:tc>
                <a:tc>
                  <a:txBody>
                    <a:bodyPr/>
                    <a:lstStyle/>
                    <a:p>
                      <a:r>
                        <a:rPr lang="es-PE" sz="1400" dirty="0"/>
                        <a:t>Sergio, María, Susana y Gabriela</a:t>
                      </a:r>
                    </a:p>
                  </a:txBody>
                  <a:tcPr/>
                </a:tc>
                <a:extLst>
                  <a:ext uri="{0D108BD9-81ED-4DB2-BD59-A6C34878D82A}">
                    <a16:rowId xmlns:a16="http://schemas.microsoft.com/office/drawing/2014/main" val="10002"/>
                  </a:ext>
                </a:extLst>
              </a:tr>
              <a:tr h="1214702">
                <a:tc>
                  <a:txBody>
                    <a:bodyPr/>
                    <a:lstStyle/>
                    <a:p>
                      <a:r>
                        <a:rPr lang="es-419" sz="1400" dirty="0"/>
                        <a:t>3.</a:t>
                      </a:r>
                      <a:r>
                        <a:rPr lang="es-419" sz="1400" baseline="0" dirty="0"/>
                        <a:t> Captar 10 nuevos socios</a:t>
                      </a:r>
                      <a:endParaRPr lang="es-PE" sz="1400" dirty="0"/>
                    </a:p>
                  </a:txBody>
                  <a:tcPr/>
                </a:tc>
                <a:tc>
                  <a:txBody>
                    <a:bodyPr/>
                    <a:lstStyle/>
                    <a:p>
                      <a:r>
                        <a:rPr lang="es-419" sz="1400" dirty="0"/>
                        <a:t>-cantidad de nuevos socios</a:t>
                      </a:r>
                      <a:endParaRPr lang="es-PE" sz="1400" dirty="0"/>
                    </a:p>
                  </a:txBody>
                  <a:tcPr/>
                </a:tc>
                <a:tc>
                  <a:txBody>
                    <a:bodyPr/>
                    <a:lstStyle/>
                    <a:p>
                      <a:r>
                        <a:rPr lang="es-419" sz="1400" dirty="0"/>
                        <a:t>-Identificar en la base de datos y en el contacto con</a:t>
                      </a:r>
                      <a:r>
                        <a:rPr lang="es-419" sz="1400" baseline="0" dirty="0"/>
                        <a:t> delegados de promociones,</a:t>
                      </a:r>
                      <a:r>
                        <a:rPr lang="es-419" sz="1400" dirty="0"/>
                        <a:t> socios potenciales</a:t>
                      </a:r>
                    </a:p>
                    <a:p>
                      <a:r>
                        <a:rPr lang="es-419" sz="1400" dirty="0"/>
                        <a:t>-Identificar en los cursos dictados a socios potenciales </a:t>
                      </a:r>
                      <a:endParaRPr lang="es-PE" sz="1400" dirty="0"/>
                    </a:p>
                  </a:txBody>
                  <a:tcPr/>
                </a:tc>
                <a:tc>
                  <a:txBody>
                    <a:bodyPr/>
                    <a:lstStyle/>
                    <a:p>
                      <a:r>
                        <a:rPr lang="es-419" sz="1400" dirty="0"/>
                        <a:t>-Todo el año para todas</a:t>
                      </a:r>
                      <a:r>
                        <a:rPr lang="es-419" sz="1400" baseline="0" dirty="0"/>
                        <a:t> las</a:t>
                      </a:r>
                      <a:r>
                        <a:rPr lang="es-419" sz="1400" dirty="0"/>
                        <a:t> acciones</a:t>
                      </a:r>
                      <a:endParaRPr lang="es-PE" sz="1400" dirty="0"/>
                    </a:p>
                  </a:txBody>
                  <a:tcPr/>
                </a:tc>
                <a:tc>
                  <a:txBody>
                    <a:bodyPr/>
                    <a:lstStyle/>
                    <a:p>
                      <a:r>
                        <a:rPr lang="es-419" sz="1400" dirty="0"/>
                        <a:t>Sergio, María, Susana y Gabriela</a:t>
                      </a:r>
                      <a:endParaRPr lang="es-PE" sz="1400" dirty="0"/>
                    </a:p>
                  </a:txBody>
                  <a:tcPr/>
                </a:tc>
                <a:extLst>
                  <a:ext uri="{0D108BD9-81ED-4DB2-BD59-A6C34878D82A}">
                    <a16:rowId xmlns:a16="http://schemas.microsoft.com/office/drawing/2014/main" val="3785379929"/>
                  </a:ext>
                </a:extLst>
              </a:tr>
            </a:tbl>
          </a:graphicData>
        </a:graphic>
      </p:graphicFrame>
    </p:spTree>
    <p:extLst>
      <p:ext uri="{BB962C8B-B14F-4D97-AF65-F5344CB8AC3E}">
        <p14:creationId xmlns:p14="http://schemas.microsoft.com/office/powerpoint/2010/main" val="3331358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63598"/>
            <a:ext cx="10515600" cy="486221"/>
          </a:xfrm>
        </p:spPr>
        <p:txBody>
          <a:bodyPr>
            <a:normAutofit fontScale="90000"/>
          </a:bodyPr>
          <a:lstStyle/>
          <a:p>
            <a:r>
              <a:rPr lang="es-PE" sz="1600" b="1" dirty="0">
                <a:latin typeface="+mn-lt"/>
              </a:rPr>
              <a:t>OLP3: </a:t>
            </a:r>
            <a:r>
              <a:rPr lang="es-PE" sz="1600" dirty="0">
                <a:latin typeface="+mn-lt"/>
              </a:rPr>
              <a:t>Para marzo del 2026 AGESAN logrará integrar más a sus asociados activos y tendrá mayor reconocimiento de sus asociados y egresados de ESAN.</a:t>
            </a:r>
            <a:br>
              <a:rPr lang="es-419" sz="1800" dirty="0">
                <a:latin typeface="+mn-lt"/>
              </a:rPr>
            </a:br>
            <a:r>
              <a:rPr lang="es-419" sz="1800" b="1" dirty="0">
                <a:solidFill>
                  <a:srgbClr val="C00000"/>
                </a:solidFill>
                <a:latin typeface="+mn-lt"/>
              </a:rPr>
              <a:t>OBJETIVOS PARA EL AÑO 2024</a:t>
            </a:r>
            <a:endParaRPr lang="es-PE" sz="1800" dirty="0">
              <a:solidFill>
                <a:srgbClr val="C00000"/>
              </a:solidFill>
              <a:latin typeface="+mn-lt"/>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30502240"/>
              </p:ext>
            </p:extLst>
          </p:nvPr>
        </p:nvGraphicFramePr>
        <p:xfrm>
          <a:off x="838200" y="1076912"/>
          <a:ext cx="10515600" cy="5331927"/>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43627">
                <a:tc>
                  <a:txBody>
                    <a:bodyPr/>
                    <a:lstStyle/>
                    <a:p>
                      <a:pPr algn="ctr"/>
                      <a:r>
                        <a:rPr lang="es-PE" dirty="0"/>
                        <a:t>OBJETIVOS</a:t>
                      </a:r>
                    </a:p>
                  </a:txBody>
                  <a:tcPr/>
                </a:tc>
                <a:tc>
                  <a:txBody>
                    <a:bodyPr/>
                    <a:lstStyle/>
                    <a:p>
                      <a:pPr algn="ctr"/>
                      <a:r>
                        <a:rPr lang="es-PE" dirty="0"/>
                        <a:t>INDICADORES</a:t>
                      </a:r>
                    </a:p>
                  </a:txBody>
                  <a:tcPr/>
                </a:tc>
                <a:tc>
                  <a:txBody>
                    <a:bodyPr/>
                    <a:lstStyle/>
                    <a:p>
                      <a:pPr algn="ctr"/>
                      <a:r>
                        <a:rPr lang="es-PE" dirty="0"/>
                        <a:t>ACCIONES</a:t>
                      </a:r>
                    </a:p>
                  </a:txBody>
                  <a:tcPr/>
                </a:tc>
                <a:tc>
                  <a:txBody>
                    <a:bodyPr/>
                    <a:lstStyle/>
                    <a:p>
                      <a:pPr algn="ctr"/>
                      <a:r>
                        <a:rPr lang="es-PE" dirty="0"/>
                        <a:t>PLAZOS</a:t>
                      </a:r>
                    </a:p>
                  </a:txBody>
                  <a:tcPr/>
                </a:tc>
                <a:tc>
                  <a:txBody>
                    <a:bodyPr/>
                    <a:lstStyle/>
                    <a:p>
                      <a:pPr algn="ctr"/>
                      <a:r>
                        <a:rPr lang="es-PE" dirty="0"/>
                        <a:t>RESPONSABLES</a:t>
                      </a:r>
                    </a:p>
                  </a:txBody>
                  <a:tcPr/>
                </a:tc>
                <a:extLst>
                  <a:ext uri="{0D108BD9-81ED-4DB2-BD59-A6C34878D82A}">
                    <a16:rowId xmlns:a16="http://schemas.microsoft.com/office/drawing/2014/main" val="10000"/>
                  </a:ext>
                </a:extLst>
              </a:tr>
              <a:tr h="816671">
                <a:tc>
                  <a:txBody>
                    <a:bodyPr/>
                    <a:lstStyle/>
                    <a:p>
                      <a:pPr marL="0" indent="0">
                        <a:buNone/>
                      </a:pPr>
                      <a:r>
                        <a:rPr lang="es-419" sz="1200" dirty="0"/>
                        <a:t>1. Mantener el programa de conferencias, sobre  temas de actualidad. Lograr 23 al año.</a:t>
                      </a:r>
                    </a:p>
                  </a:txBody>
                  <a:tcPr/>
                </a:tc>
                <a:tc>
                  <a:txBody>
                    <a:bodyPr/>
                    <a:lstStyle/>
                    <a:p>
                      <a:r>
                        <a:rPr lang="es-PE" sz="1200" dirty="0"/>
                        <a:t>Tener una conferencia, como mínimo, por mes.</a:t>
                      </a:r>
                    </a:p>
                  </a:txBody>
                  <a:tcPr/>
                </a:tc>
                <a:tc>
                  <a:txBody>
                    <a:bodyPr/>
                    <a:lstStyle/>
                    <a:p>
                      <a:pPr marL="0" indent="0">
                        <a:buFontTx/>
                        <a:buNone/>
                      </a:pPr>
                      <a:r>
                        <a:rPr lang="es-PE" sz="1200" dirty="0"/>
                        <a:t>- Diseñar la conferencia</a:t>
                      </a:r>
                    </a:p>
                    <a:p>
                      <a:pPr marL="0" indent="0">
                        <a:buFontTx/>
                        <a:buNone/>
                      </a:pPr>
                      <a:r>
                        <a:rPr lang="es-PE" sz="1200" dirty="0"/>
                        <a:t>- Mantener planificado con un mes de anticipación.</a:t>
                      </a:r>
                    </a:p>
                  </a:txBody>
                  <a:tcPr/>
                </a:tc>
                <a:tc>
                  <a:txBody>
                    <a:bodyPr/>
                    <a:lstStyle/>
                    <a:p>
                      <a:r>
                        <a:rPr lang="es-PE" sz="1200" dirty="0"/>
                        <a:t>Todo el año</a:t>
                      </a:r>
                    </a:p>
                  </a:txBody>
                  <a:tcPr/>
                </a:tc>
                <a:tc>
                  <a:txBody>
                    <a:bodyPr/>
                    <a:lstStyle/>
                    <a:p>
                      <a:r>
                        <a:rPr lang="es-PE" sz="1200" dirty="0"/>
                        <a:t>CD, Sergio, María, Susana y Gabriela</a:t>
                      </a:r>
                    </a:p>
                  </a:txBody>
                  <a:tcPr/>
                </a:tc>
                <a:extLst>
                  <a:ext uri="{0D108BD9-81ED-4DB2-BD59-A6C34878D82A}">
                    <a16:rowId xmlns:a16="http://schemas.microsoft.com/office/drawing/2014/main" val="10001"/>
                  </a:ext>
                </a:extLst>
              </a:tr>
              <a:tr h="983330">
                <a:tc>
                  <a:txBody>
                    <a:bodyPr/>
                    <a:lstStyle/>
                    <a:p>
                      <a:r>
                        <a:rPr lang="es-PE" sz="1200" dirty="0"/>
                        <a:t>2. Ofrecer, por lo menos, 5  cursos/Talleres, sobre nuevas técnicas de negocios.</a:t>
                      </a:r>
                    </a:p>
                  </a:txBody>
                  <a:tcPr/>
                </a:tc>
                <a:tc>
                  <a:txBody>
                    <a:bodyPr/>
                    <a:lstStyle/>
                    <a:p>
                      <a:r>
                        <a:rPr lang="es-PE" sz="1200" dirty="0"/>
                        <a:t>Lograr la participacion de un 10% de los graduados</a:t>
                      </a:r>
                    </a:p>
                  </a:txBody>
                  <a:tcPr/>
                </a:tc>
                <a:tc>
                  <a:txBody>
                    <a:bodyPr/>
                    <a:lstStyle/>
                    <a:p>
                      <a:pPr marL="0" indent="0">
                        <a:buFontTx/>
                        <a:buNone/>
                      </a:pPr>
                      <a:r>
                        <a:rPr lang="es-PE" sz="1200" dirty="0"/>
                        <a:t>- Alianza con empresa que ofrece estos programas.</a:t>
                      </a:r>
                    </a:p>
                    <a:p>
                      <a:pPr marL="0" indent="0">
                        <a:buFontTx/>
                        <a:buNone/>
                      </a:pPr>
                      <a:r>
                        <a:rPr lang="es-PE" sz="1200" dirty="0"/>
                        <a:t>- Seleccionar los programas a ofrecer.</a:t>
                      </a:r>
                    </a:p>
                    <a:p>
                      <a:pPr marL="0" indent="0">
                        <a:buFontTx/>
                        <a:buNone/>
                      </a:pPr>
                      <a:r>
                        <a:rPr lang="es-PE" sz="1200" dirty="0"/>
                        <a:t>- Difusión entre graduados.</a:t>
                      </a:r>
                    </a:p>
                  </a:txBody>
                  <a:tcPr/>
                </a:tc>
                <a:tc>
                  <a:txBody>
                    <a:bodyPr/>
                    <a:lstStyle/>
                    <a:p>
                      <a:r>
                        <a:rPr lang="es-PE" sz="1200" dirty="0"/>
                        <a:t>Todo el año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200" dirty="0"/>
                        <a:t>CD, Sergio, María, Susana y Gabriela</a:t>
                      </a:r>
                    </a:p>
                    <a:p>
                      <a:endParaRPr lang="es-PE" sz="1200" dirty="0"/>
                    </a:p>
                  </a:txBody>
                  <a:tcPr/>
                </a:tc>
                <a:extLst>
                  <a:ext uri="{0D108BD9-81ED-4DB2-BD59-A6C34878D82A}">
                    <a16:rowId xmlns:a16="http://schemas.microsoft.com/office/drawing/2014/main" val="10002"/>
                  </a:ext>
                </a:extLst>
              </a:tr>
              <a:tr h="807212">
                <a:tc>
                  <a:txBody>
                    <a:bodyPr/>
                    <a:lstStyle/>
                    <a:p>
                      <a:r>
                        <a:rPr lang="es-PE" sz="1200" dirty="0"/>
                        <a:t>3. Aumentar el número de asociados y seguidores en redes sociales, especialmente en </a:t>
                      </a:r>
                      <a:r>
                        <a:rPr lang="es-PE" sz="1200" dirty="0" err="1"/>
                        <a:t>Linkedin</a:t>
                      </a:r>
                      <a:r>
                        <a:rPr lang="es-PE" sz="1200" dirty="0"/>
                        <a:t>.</a:t>
                      </a:r>
                    </a:p>
                  </a:txBody>
                  <a:tcPr/>
                </a:tc>
                <a:tc>
                  <a:txBody>
                    <a:bodyPr/>
                    <a:lstStyle/>
                    <a:p>
                      <a:r>
                        <a:rPr lang="es-PE" sz="1200" dirty="0"/>
                        <a:t>Número de seguidores</a:t>
                      </a:r>
                    </a:p>
                  </a:txBody>
                  <a:tcPr/>
                </a:tc>
                <a:tc>
                  <a:txBody>
                    <a:bodyPr/>
                    <a:lstStyle/>
                    <a:p>
                      <a:pPr marL="0" indent="0">
                        <a:buFontTx/>
                        <a:buNone/>
                      </a:pPr>
                      <a:r>
                        <a:rPr lang="es-PE" sz="1200" dirty="0"/>
                        <a:t>-Trabajar diariamente en las redes, especialmente en </a:t>
                      </a:r>
                      <a:r>
                        <a:rPr lang="es-PE" sz="1200" dirty="0" err="1"/>
                        <a:t>Linkedin</a:t>
                      </a:r>
                      <a:r>
                        <a:rPr lang="es-PE" sz="1200" dirty="0"/>
                        <a:t>.</a:t>
                      </a:r>
                    </a:p>
                    <a:p>
                      <a:pPr marL="0" indent="0">
                        <a:buFontTx/>
                        <a:buNone/>
                      </a:pPr>
                      <a:r>
                        <a:rPr lang="es-PE" sz="1200" dirty="0"/>
                        <a:t>- Mejorar los contenidos.</a:t>
                      </a:r>
                    </a:p>
                  </a:txBody>
                  <a:tcPr/>
                </a:tc>
                <a:tc>
                  <a:txBody>
                    <a:bodyPr/>
                    <a:lstStyle/>
                    <a:p>
                      <a:r>
                        <a:rPr lang="es-PE" sz="1200" dirty="0"/>
                        <a:t>Todo el año</a:t>
                      </a:r>
                    </a:p>
                  </a:txBody>
                  <a:tcPr/>
                </a:tc>
                <a:tc>
                  <a:txBody>
                    <a:bodyPr/>
                    <a:lstStyle/>
                    <a:p>
                      <a:r>
                        <a:rPr lang="es-PE" sz="1200" dirty="0"/>
                        <a:t>Sergio y Gabriela</a:t>
                      </a:r>
                    </a:p>
                  </a:txBody>
                  <a:tcPr/>
                </a:tc>
                <a:extLst>
                  <a:ext uri="{0D108BD9-81ED-4DB2-BD59-A6C34878D82A}">
                    <a16:rowId xmlns:a16="http://schemas.microsoft.com/office/drawing/2014/main" val="10003"/>
                  </a:ext>
                </a:extLst>
              </a:tr>
              <a:tr h="802872">
                <a:tc>
                  <a:txBody>
                    <a:bodyPr/>
                    <a:lstStyle/>
                    <a:p>
                      <a:r>
                        <a:rPr lang="es-PE" sz="1200" dirty="0"/>
                        <a:t>4. Realizar,</a:t>
                      </a:r>
                      <a:r>
                        <a:rPr lang="es-PE" sz="1200" baseline="0" dirty="0"/>
                        <a:t> por lo menos, 1 convenio con una empresa privada o del Estado, para dictar curso sobre nuevas técnicas de negocios.</a:t>
                      </a:r>
                      <a:endParaRPr lang="es-PE" sz="1200" dirty="0"/>
                    </a:p>
                  </a:txBody>
                  <a:tcPr/>
                </a:tc>
                <a:tc>
                  <a:txBody>
                    <a:bodyPr/>
                    <a:lstStyle/>
                    <a:p>
                      <a:r>
                        <a:rPr lang="es-PE" sz="1200" dirty="0"/>
                        <a:t>Número de convenios</a:t>
                      </a:r>
                    </a:p>
                  </a:txBody>
                  <a:tcPr/>
                </a:tc>
                <a:tc>
                  <a:txBody>
                    <a:bodyPr/>
                    <a:lstStyle/>
                    <a:p>
                      <a:pPr marL="0" indent="0">
                        <a:buFontTx/>
                        <a:buNone/>
                      </a:pPr>
                      <a:r>
                        <a:rPr lang="es-PE" sz="1200" baseline="0" dirty="0"/>
                        <a:t>- Identificar empresas que demanden nuestro servicio.</a:t>
                      </a:r>
                    </a:p>
                    <a:p>
                      <a:pPr marL="0" indent="0">
                        <a:buFontTx/>
                        <a:buNone/>
                      </a:pPr>
                      <a:r>
                        <a:rPr lang="es-PE" sz="1200" dirty="0"/>
                        <a:t>- Realizar convenio con empresa.</a:t>
                      </a:r>
                    </a:p>
                  </a:txBody>
                  <a:tcPr/>
                </a:tc>
                <a:tc>
                  <a:txBody>
                    <a:bodyPr/>
                    <a:lstStyle/>
                    <a:p>
                      <a:r>
                        <a:rPr lang="es-PE" sz="1200" dirty="0"/>
                        <a:t>Todo el año</a:t>
                      </a:r>
                    </a:p>
                  </a:txBody>
                  <a:tcPr/>
                </a:tc>
                <a:tc>
                  <a:txBody>
                    <a:bodyPr/>
                    <a:lstStyle/>
                    <a:p>
                      <a:r>
                        <a:rPr lang="es-PE" sz="1200" dirty="0"/>
                        <a:t>CD y Sergio</a:t>
                      </a:r>
                    </a:p>
                  </a:txBody>
                  <a:tcPr/>
                </a:tc>
                <a:extLst>
                  <a:ext uri="{0D108BD9-81ED-4DB2-BD59-A6C34878D82A}">
                    <a16:rowId xmlns:a16="http://schemas.microsoft.com/office/drawing/2014/main" val="10004"/>
                  </a:ext>
                </a:extLst>
              </a:tr>
              <a:tr h="484000">
                <a:tc>
                  <a:txBody>
                    <a:bodyPr/>
                    <a:lstStyle/>
                    <a:p>
                      <a:r>
                        <a:rPr lang="es-PE" sz="1200" dirty="0"/>
                        <a:t>5. Realizar la ceremonia de bodas de oro, plata y la cena anual. </a:t>
                      </a:r>
                    </a:p>
                    <a:p>
                      <a:endParaRPr lang="es-PE" sz="1200" dirty="0"/>
                    </a:p>
                  </a:txBody>
                  <a:tcPr/>
                </a:tc>
                <a:tc>
                  <a:txBody>
                    <a:bodyPr/>
                    <a:lstStyle/>
                    <a:p>
                      <a:r>
                        <a:rPr lang="es-PE" sz="1200" dirty="0"/>
                        <a:t>Ceremonia</a:t>
                      </a:r>
                    </a:p>
                  </a:txBody>
                  <a:tcPr/>
                </a:tc>
                <a:tc>
                  <a:txBody>
                    <a:bodyPr/>
                    <a:lstStyle/>
                    <a:p>
                      <a:r>
                        <a:rPr lang="es-PE" sz="1200" dirty="0"/>
                        <a:t>- Las dictadas por el comité organizador</a:t>
                      </a:r>
                    </a:p>
                  </a:txBody>
                  <a:tcPr/>
                </a:tc>
                <a:tc>
                  <a:txBody>
                    <a:bodyPr/>
                    <a:lstStyle/>
                    <a:p>
                      <a:r>
                        <a:rPr lang="es-PE" sz="1200" dirty="0"/>
                        <a:t>Noviembre</a:t>
                      </a:r>
                    </a:p>
                  </a:txBody>
                  <a:tcPr/>
                </a:tc>
                <a:tc>
                  <a:txBody>
                    <a:bodyPr/>
                    <a:lstStyle/>
                    <a:p>
                      <a:r>
                        <a:rPr lang="es-PE" sz="1200" baseline="0" dirty="0"/>
                        <a:t>CD, Sergio, María, Susana y Gabriela</a:t>
                      </a:r>
                      <a:endParaRPr lang="es-PE" sz="1200" dirty="0"/>
                    </a:p>
                  </a:txBody>
                  <a:tcPr/>
                </a:tc>
                <a:extLst>
                  <a:ext uri="{0D108BD9-81ED-4DB2-BD59-A6C34878D82A}">
                    <a16:rowId xmlns:a16="http://schemas.microsoft.com/office/drawing/2014/main" val="3785379929"/>
                  </a:ext>
                </a:extLst>
              </a:tr>
              <a:tr h="491896">
                <a:tc>
                  <a:txBody>
                    <a:bodyPr/>
                    <a:lstStyle/>
                    <a:p>
                      <a:r>
                        <a:rPr lang="es-PE" sz="1200" dirty="0"/>
                        <a:t>6.- Bolsa de Servicios</a:t>
                      </a:r>
                    </a:p>
                  </a:txBody>
                  <a:tcPr/>
                </a:tc>
                <a:tc>
                  <a:txBody>
                    <a:bodyPr/>
                    <a:lstStyle/>
                    <a:p>
                      <a:r>
                        <a:rPr lang="es-PE" sz="1200" dirty="0"/>
                        <a:t>Número de servicios prestados a los asociados</a:t>
                      </a:r>
                    </a:p>
                  </a:txBody>
                  <a:tcPr/>
                </a:tc>
                <a:tc>
                  <a:txBody>
                    <a:bodyPr/>
                    <a:lstStyle/>
                    <a:p>
                      <a:r>
                        <a:rPr lang="es-PE" sz="1200" dirty="0"/>
                        <a:t>-Solicitar </a:t>
                      </a:r>
                      <a:r>
                        <a:rPr lang="es-PE" sz="1200" dirty="0" err="1"/>
                        <a:t>Flyers</a:t>
                      </a:r>
                      <a:r>
                        <a:rPr lang="es-PE" sz="1200" dirty="0"/>
                        <a:t> a asociados</a:t>
                      </a:r>
                      <a:r>
                        <a:rPr lang="es-PE" sz="1200" baseline="0" dirty="0"/>
                        <a:t> y difundir por redes sociales</a:t>
                      </a:r>
                      <a:endParaRPr lang="es-PE" sz="1200" dirty="0"/>
                    </a:p>
                  </a:txBody>
                  <a:tcPr/>
                </a:tc>
                <a:tc>
                  <a:txBody>
                    <a:bodyPr/>
                    <a:lstStyle/>
                    <a:p>
                      <a:r>
                        <a:rPr lang="es-PE" sz="1200" dirty="0"/>
                        <a:t>3 meses</a:t>
                      </a:r>
                    </a:p>
                  </a:txBody>
                  <a:tcPr/>
                </a:tc>
                <a:tc>
                  <a:txBody>
                    <a:bodyPr/>
                    <a:lstStyle/>
                    <a:p>
                      <a:r>
                        <a:rPr lang="es-PE" sz="1200" baseline="0" dirty="0"/>
                        <a:t>Sergio, </a:t>
                      </a:r>
                      <a:r>
                        <a:rPr lang="es-PE" sz="1200" dirty="0"/>
                        <a:t>María, Susana y Gabriela</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99890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8284"/>
            <a:ext cx="10515600" cy="831805"/>
          </a:xfrm>
        </p:spPr>
        <p:txBody>
          <a:bodyPr>
            <a:noAutofit/>
          </a:bodyPr>
          <a:lstStyle/>
          <a:p>
            <a:r>
              <a:rPr lang="es-PE" sz="1800" b="1" dirty="0">
                <a:latin typeface="+mn-lt"/>
              </a:rPr>
              <a:t>OLP4: </a:t>
            </a:r>
            <a:r>
              <a:rPr lang="es-PE" sz="1800" dirty="0">
                <a:latin typeface="+mn-lt"/>
              </a:rPr>
              <a:t>Para marzo del 2026 AGESAN habrá desarrollado por lo menos tres proyectos de nuevos servicios para asociados, empresas y sociedad.</a:t>
            </a:r>
            <a:br>
              <a:rPr lang="es-PE" sz="1800" dirty="0">
                <a:latin typeface="+mn-lt"/>
              </a:rPr>
            </a:br>
            <a:br>
              <a:rPr lang="es-PE" sz="1800" dirty="0">
                <a:latin typeface="+mn-lt"/>
              </a:rPr>
            </a:br>
            <a:r>
              <a:rPr lang="es-419" sz="1800" b="1" dirty="0">
                <a:solidFill>
                  <a:srgbClr val="C00000"/>
                </a:solidFill>
                <a:latin typeface="+mn-lt"/>
              </a:rPr>
              <a:t>OBJETIVOS PARA EL AÑO 2024</a:t>
            </a:r>
            <a:endParaRPr lang="es-PE" sz="1800" dirty="0">
              <a:solidFill>
                <a:srgbClr val="C00000"/>
              </a:solidFill>
              <a:latin typeface="+mn-lt"/>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35273636"/>
              </p:ext>
            </p:extLst>
          </p:nvPr>
        </p:nvGraphicFramePr>
        <p:xfrm>
          <a:off x="838200" y="1923820"/>
          <a:ext cx="10515600" cy="4038075"/>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43627">
                <a:tc>
                  <a:txBody>
                    <a:bodyPr/>
                    <a:lstStyle/>
                    <a:p>
                      <a:pPr algn="ctr"/>
                      <a:r>
                        <a:rPr lang="es-PE" dirty="0"/>
                        <a:t>OBJETIVOS</a:t>
                      </a:r>
                    </a:p>
                  </a:txBody>
                  <a:tcPr/>
                </a:tc>
                <a:tc>
                  <a:txBody>
                    <a:bodyPr/>
                    <a:lstStyle/>
                    <a:p>
                      <a:pPr algn="ctr"/>
                      <a:r>
                        <a:rPr lang="es-PE" dirty="0"/>
                        <a:t>INDICADORES</a:t>
                      </a:r>
                    </a:p>
                  </a:txBody>
                  <a:tcPr/>
                </a:tc>
                <a:tc>
                  <a:txBody>
                    <a:bodyPr/>
                    <a:lstStyle/>
                    <a:p>
                      <a:pPr algn="ctr"/>
                      <a:r>
                        <a:rPr lang="es-PE" dirty="0"/>
                        <a:t>ACCIONES</a:t>
                      </a:r>
                    </a:p>
                  </a:txBody>
                  <a:tcPr/>
                </a:tc>
                <a:tc>
                  <a:txBody>
                    <a:bodyPr/>
                    <a:lstStyle/>
                    <a:p>
                      <a:pPr algn="ctr"/>
                      <a:r>
                        <a:rPr lang="es-PE" dirty="0"/>
                        <a:t>PLAZOS</a:t>
                      </a:r>
                    </a:p>
                  </a:txBody>
                  <a:tcPr/>
                </a:tc>
                <a:tc>
                  <a:txBody>
                    <a:bodyPr/>
                    <a:lstStyle/>
                    <a:p>
                      <a:pPr algn="ctr"/>
                      <a:r>
                        <a:rPr lang="es-PE" dirty="0"/>
                        <a:t>RESPONSABLES</a:t>
                      </a:r>
                    </a:p>
                  </a:txBody>
                  <a:tcPr/>
                </a:tc>
                <a:extLst>
                  <a:ext uri="{0D108BD9-81ED-4DB2-BD59-A6C34878D82A}">
                    <a16:rowId xmlns:a16="http://schemas.microsoft.com/office/drawing/2014/main" val="10000"/>
                  </a:ext>
                </a:extLst>
              </a:tr>
              <a:tr h="737829">
                <a:tc>
                  <a:txBody>
                    <a:bodyPr/>
                    <a:lstStyle/>
                    <a:p>
                      <a:pPr marL="0" indent="0">
                        <a:buNone/>
                      </a:pPr>
                      <a:r>
                        <a:rPr lang="es-419" sz="1400" dirty="0"/>
                        <a:t>Iniciar los primeros pasos para establecer un programa de “</a:t>
                      </a:r>
                      <a:r>
                        <a:rPr lang="es-419" sz="1400" dirty="0" err="1"/>
                        <a:t>Mentoring</a:t>
                      </a:r>
                      <a:r>
                        <a:rPr lang="es-419" sz="1400" dirty="0"/>
                        <a:t>“</a:t>
                      </a:r>
                    </a:p>
                  </a:txBody>
                  <a:tcPr/>
                </a:tc>
                <a:tc>
                  <a:txBody>
                    <a:bodyPr/>
                    <a:lstStyle/>
                    <a:p>
                      <a:endParaRPr lang="es-PE" sz="1400" dirty="0"/>
                    </a:p>
                  </a:txBody>
                  <a:tcPr/>
                </a:tc>
                <a:tc>
                  <a:txBody>
                    <a:bodyPr/>
                    <a:lstStyle/>
                    <a:p>
                      <a:pPr marL="285750" indent="-285750">
                        <a:buFontTx/>
                        <a:buChar char="-"/>
                      </a:pPr>
                      <a:r>
                        <a:rPr lang="es-PE" sz="1400" dirty="0"/>
                        <a:t>Contactar con ESAN para capacitarse en estos programas.</a:t>
                      </a:r>
                    </a:p>
                    <a:p>
                      <a:pPr marL="285750" indent="-285750">
                        <a:buFontTx/>
                        <a:buChar char="-"/>
                      </a:pPr>
                      <a:r>
                        <a:rPr lang="es-PE" sz="1400" dirty="0"/>
                        <a:t>Diseñar el programa.</a:t>
                      </a:r>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10001"/>
                  </a:ext>
                </a:extLst>
              </a:tr>
              <a:tr h="983330">
                <a:tc>
                  <a:txBody>
                    <a:bodyPr/>
                    <a:lstStyle/>
                    <a:p>
                      <a:r>
                        <a:rPr lang="es-PE" sz="1400" dirty="0"/>
                        <a:t>Desarrollar el curso/taller propuesto por José Diaz, sobre Transformación digital de PYMES</a:t>
                      </a:r>
                    </a:p>
                  </a:txBody>
                  <a:tcPr/>
                </a:tc>
                <a:tc>
                  <a:txBody>
                    <a:bodyPr/>
                    <a:lstStyle/>
                    <a:p>
                      <a:endParaRPr lang="es-PE" sz="1400" dirty="0"/>
                    </a:p>
                  </a:txBody>
                  <a:tcPr/>
                </a:tc>
                <a:tc>
                  <a:txBody>
                    <a:bodyPr/>
                    <a:lstStyle/>
                    <a:p>
                      <a:pPr marL="285750" indent="-285750">
                        <a:buFontTx/>
                        <a:buChar char="-"/>
                      </a:pPr>
                      <a:r>
                        <a:rPr lang="es-PE" sz="1400" dirty="0"/>
                        <a:t>Adaptar el curso para la realidad peruana.</a:t>
                      </a:r>
                    </a:p>
                    <a:p>
                      <a:pPr marL="285750" indent="-285750">
                        <a:buFontTx/>
                        <a:buChar char="-"/>
                      </a:pPr>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10002"/>
                  </a:ext>
                </a:extLst>
              </a:tr>
              <a:tr h="940063">
                <a:tc>
                  <a:txBody>
                    <a:bodyPr/>
                    <a:lstStyle/>
                    <a:p>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3785379929"/>
                  </a:ext>
                </a:extLst>
              </a:tr>
              <a:tr h="804042">
                <a:tc>
                  <a:txBody>
                    <a:bodyPr/>
                    <a:lstStyle/>
                    <a:p>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90834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E" b="1" dirty="0">
                <a:solidFill>
                  <a:srgbClr val="C00000"/>
                </a:solidFill>
                <a:latin typeface="+mn-lt"/>
              </a:rPr>
              <a:t>VISION</a:t>
            </a:r>
          </a:p>
        </p:txBody>
      </p:sp>
      <p:sp>
        <p:nvSpPr>
          <p:cNvPr id="5" name="Marcador de contenido 4">
            <a:extLst>
              <a:ext uri="{FF2B5EF4-FFF2-40B4-BE49-F238E27FC236}">
                <a16:creationId xmlns:a16="http://schemas.microsoft.com/office/drawing/2014/main" id="{4D9D6C19-9462-4A88-8328-D1EABBD7CF8C}"/>
              </a:ext>
            </a:extLst>
          </p:cNvPr>
          <p:cNvSpPr>
            <a:spLocks noGrp="1"/>
          </p:cNvSpPr>
          <p:nvPr>
            <p:ph idx="1"/>
          </p:nvPr>
        </p:nvSpPr>
        <p:spPr/>
        <p:txBody>
          <a:bodyPr/>
          <a:lstStyle/>
          <a:p>
            <a:pPr marL="0" indent="0">
              <a:buNone/>
            </a:pPr>
            <a:endParaRPr lang="es-PE" dirty="0"/>
          </a:p>
          <a:p>
            <a:pPr marL="0" indent="0">
              <a:buNone/>
            </a:pPr>
            <a:r>
              <a:rPr lang="es-PE" dirty="0"/>
              <a:t>Para marzo del 2026 AGESAN incorporará mayor cantidad de asociados activos,  construirá lazos más estrechos con ESAN, promoverá mayor integración entre sus asociados,  gozará de mayor reconocimiento por parte de los egresados de ESAN y desarrollará e implantará nuevos servicios para beneficio de los asociados, empresas y sociedad.</a:t>
            </a:r>
          </a:p>
          <a:p>
            <a:endParaRPr lang="es-PE" dirty="0"/>
          </a:p>
        </p:txBody>
      </p:sp>
    </p:spTree>
    <p:extLst>
      <p:ext uri="{BB962C8B-B14F-4D97-AF65-F5344CB8AC3E}">
        <p14:creationId xmlns:p14="http://schemas.microsoft.com/office/powerpoint/2010/main" val="3823400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E" b="1" dirty="0">
                <a:solidFill>
                  <a:srgbClr val="C00000"/>
                </a:solidFill>
                <a:latin typeface="+mn-lt"/>
              </a:rPr>
              <a:t>MISION</a:t>
            </a:r>
          </a:p>
        </p:txBody>
      </p:sp>
      <p:sp>
        <p:nvSpPr>
          <p:cNvPr id="3" name="Marcador de contenido 2"/>
          <p:cNvSpPr>
            <a:spLocks noGrp="1"/>
          </p:cNvSpPr>
          <p:nvPr>
            <p:ph idx="1"/>
          </p:nvPr>
        </p:nvSpPr>
        <p:spPr>
          <a:xfrm>
            <a:off x="838200" y="2046349"/>
            <a:ext cx="10515600" cy="4351338"/>
          </a:xfrm>
        </p:spPr>
        <p:txBody>
          <a:bodyPr/>
          <a:lstStyle/>
          <a:p>
            <a:pPr marL="0" indent="0" algn="just">
              <a:buNone/>
            </a:pPr>
            <a:r>
              <a:rPr lang="es-PE" dirty="0"/>
              <a:t>AGESAN tiene como misión realizar actividades para promover el desarrollo personal, profesional y empresarial, así como la integración de sus asociados, los Graduados de las Maestrías de ESAN. Mantener vínculos estrechos con la Universidad ESAN, en especial con ESAN </a:t>
            </a:r>
            <a:r>
              <a:rPr lang="es-PE" dirty="0" err="1"/>
              <a:t>Graduate</a:t>
            </a:r>
            <a:r>
              <a:rPr lang="es-PE" dirty="0"/>
              <a:t> </a:t>
            </a:r>
            <a:r>
              <a:rPr lang="es-PE" dirty="0" err="1"/>
              <a:t>School</a:t>
            </a:r>
            <a:r>
              <a:rPr lang="es-PE" dirty="0"/>
              <a:t> of Business. </a:t>
            </a:r>
          </a:p>
          <a:p>
            <a:pPr marL="0" indent="0" algn="just">
              <a:buNone/>
            </a:pPr>
            <a:r>
              <a:rPr lang="es-PE" dirty="0"/>
              <a:t>Incrementar el prestigio de AGESAN e integrarse a la comunidad, nacional e internacional para el beneficio de los Graduados. </a:t>
            </a:r>
          </a:p>
          <a:p>
            <a:pPr marL="0" indent="0">
              <a:buNone/>
            </a:pPr>
            <a:endParaRPr lang="es-PE" dirty="0"/>
          </a:p>
        </p:txBody>
      </p:sp>
    </p:spTree>
    <p:extLst>
      <p:ext uri="{BB962C8B-B14F-4D97-AF65-F5344CB8AC3E}">
        <p14:creationId xmlns:p14="http://schemas.microsoft.com/office/powerpoint/2010/main" val="85935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5571"/>
            <a:ext cx="10515600" cy="1325563"/>
          </a:xfrm>
        </p:spPr>
        <p:txBody>
          <a:bodyPr/>
          <a:lstStyle/>
          <a:p>
            <a:pPr algn="ctr"/>
            <a:r>
              <a:rPr lang="es-PE" b="1" dirty="0">
                <a:solidFill>
                  <a:srgbClr val="FF0000"/>
                </a:solidFill>
                <a:latin typeface="+mn-lt"/>
              </a:rPr>
              <a:t>VALORES</a:t>
            </a:r>
          </a:p>
        </p:txBody>
      </p:sp>
      <p:sp>
        <p:nvSpPr>
          <p:cNvPr id="3" name="Marcador de contenido 2"/>
          <p:cNvSpPr>
            <a:spLocks noGrp="1"/>
          </p:cNvSpPr>
          <p:nvPr>
            <p:ph idx="1"/>
          </p:nvPr>
        </p:nvSpPr>
        <p:spPr>
          <a:xfrm>
            <a:off x="838200" y="1434651"/>
            <a:ext cx="10515600" cy="5044965"/>
          </a:xfrm>
        </p:spPr>
        <p:txBody>
          <a:bodyPr>
            <a:normAutofit fontScale="25000" lnSpcReduction="20000"/>
          </a:bodyPr>
          <a:lstStyle/>
          <a:p>
            <a:pPr marL="0" indent="0">
              <a:buNone/>
            </a:pPr>
            <a:r>
              <a:rPr lang="es-PE" sz="8000" b="1" dirty="0">
                <a:cs typeface="Arial" pitchFamily="34" charset="0"/>
              </a:rPr>
              <a:t>CONFIANZA</a:t>
            </a:r>
          </a:p>
          <a:p>
            <a:pPr algn="just"/>
            <a:r>
              <a:rPr lang="es-PE" sz="8000" dirty="0">
                <a:cs typeface="Arial" pitchFamily="34" charset="0"/>
              </a:rPr>
              <a:t> Generamos confianza con nuestros asociados porque les prestamos servicios de calidad y les atendemos con prontitud y con nuestra mejor voluntad.</a:t>
            </a:r>
          </a:p>
          <a:p>
            <a:pPr algn="just"/>
            <a:r>
              <a:rPr lang="es-PE" sz="8000" dirty="0">
                <a:cs typeface="Arial" pitchFamily="34" charset="0"/>
              </a:rPr>
              <a:t> Generamos confianza con nuestros asociados, porque gestionamos sus aportes con liderazgo, eficiencia y eficacia, y siempre nos orientamos al logro de resultados que aporten valor.</a:t>
            </a:r>
          </a:p>
          <a:p>
            <a:pPr algn="just"/>
            <a:r>
              <a:rPr lang="es-PE" sz="8000" dirty="0">
                <a:cs typeface="Arial" pitchFamily="34" charset="0"/>
              </a:rPr>
              <a:t> Generamos confianza con nuestros colaboradores, porque cumplimos con nuestras obligaciones y compromisos; trabajamos en equipo y perseveramos en el logro de resultados.</a:t>
            </a:r>
          </a:p>
          <a:p>
            <a:pPr marL="0" indent="0">
              <a:buNone/>
            </a:pPr>
            <a:endParaRPr lang="es-PE" sz="8000" dirty="0">
              <a:cs typeface="Arial" pitchFamily="34" charset="0"/>
            </a:endParaRPr>
          </a:p>
          <a:p>
            <a:pPr marL="0" indent="0">
              <a:buNone/>
            </a:pPr>
            <a:r>
              <a:rPr lang="es-PE" sz="8000" b="1" dirty="0">
                <a:cs typeface="Arial" pitchFamily="34" charset="0"/>
              </a:rPr>
              <a:t>INTEGRIDAD</a:t>
            </a:r>
          </a:p>
          <a:p>
            <a:r>
              <a:rPr lang="es-PE" sz="8000" dirty="0">
                <a:cs typeface="Arial" pitchFamily="34" charset="0"/>
              </a:rPr>
              <a:t> Nuestro éxito esta basado en la honestidad y confianza.</a:t>
            </a:r>
          </a:p>
          <a:p>
            <a:r>
              <a:rPr lang="es-PE" sz="8000" dirty="0">
                <a:cs typeface="Arial" pitchFamily="34" charset="0"/>
              </a:rPr>
              <a:t> Promovemos la transparencia, la coherencia, el orden, la puntualidad y disciplina.</a:t>
            </a:r>
          </a:p>
          <a:p>
            <a:pPr marL="0" indent="0">
              <a:buNone/>
            </a:pPr>
            <a:endParaRPr lang="es-PE" sz="8000" dirty="0">
              <a:cs typeface="Arial" pitchFamily="34" charset="0"/>
            </a:endParaRPr>
          </a:p>
          <a:p>
            <a:pPr marL="0" indent="0">
              <a:buNone/>
            </a:pPr>
            <a:r>
              <a:rPr lang="es-PE" sz="8000" b="1" dirty="0">
                <a:cs typeface="Arial" pitchFamily="34" charset="0"/>
              </a:rPr>
              <a:t>RESPETO</a:t>
            </a:r>
          </a:p>
          <a:p>
            <a:r>
              <a:rPr lang="es-PE" sz="8000" dirty="0">
                <a:cs typeface="Arial" pitchFamily="34" charset="0"/>
              </a:rPr>
              <a:t> Tratamos a los asociados y colaboradores  con dignidad y consideración.</a:t>
            </a:r>
          </a:p>
          <a:p>
            <a:r>
              <a:rPr lang="es-PE" sz="8000" dirty="0">
                <a:cs typeface="Arial" pitchFamily="34" charset="0"/>
              </a:rPr>
              <a:t> Actuamos con responsabilidad.</a:t>
            </a:r>
          </a:p>
          <a:p>
            <a:r>
              <a:rPr lang="es-PE" sz="8000" dirty="0">
                <a:cs typeface="Arial" pitchFamily="34" charset="0"/>
              </a:rPr>
              <a:t> Actuamos con humildad.   </a:t>
            </a:r>
            <a:endParaRPr lang="es-ES" sz="8000" dirty="0">
              <a:cs typeface="Arial" pitchFamily="34" charset="0"/>
            </a:endParaRPr>
          </a:p>
          <a:p>
            <a:pPr marL="0" indent="0">
              <a:buNone/>
            </a:pPr>
            <a:endParaRPr lang="es-PE" dirty="0"/>
          </a:p>
        </p:txBody>
      </p:sp>
    </p:spTree>
    <p:extLst>
      <p:ext uri="{BB962C8B-B14F-4D97-AF65-F5344CB8AC3E}">
        <p14:creationId xmlns:p14="http://schemas.microsoft.com/office/powerpoint/2010/main" val="364348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1338"/>
            <a:ext cx="10515600" cy="1325563"/>
          </a:xfrm>
        </p:spPr>
        <p:txBody>
          <a:bodyPr>
            <a:normAutofit/>
          </a:bodyPr>
          <a:lstStyle/>
          <a:p>
            <a:pPr algn="ctr"/>
            <a:r>
              <a:rPr lang="es-PE" sz="3200" b="1" dirty="0">
                <a:solidFill>
                  <a:srgbClr val="C00000"/>
                </a:solidFill>
                <a:latin typeface="+mn-lt"/>
              </a:rPr>
              <a:t>OBJETIVOS DE LARGO PLAZO 2023 - 2026</a:t>
            </a:r>
          </a:p>
        </p:txBody>
      </p:sp>
      <p:sp>
        <p:nvSpPr>
          <p:cNvPr id="5" name="Marcador de contenido 4">
            <a:extLst>
              <a:ext uri="{FF2B5EF4-FFF2-40B4-BE49-F238E27FC236}">
                <a16:creationId xmlns:a16="http://schemas.microsoft.com/office/drawing/2014/main" id="{6ADBAC72-9316-4A32-B7A8-19F83810EABB}"/>
              </a:ext>
            </a:extLst>
          </p:cNvPr>
          <p:cNvSpPr>
            <a:spLocks noGrp="1"/>
          </p:cNvSpPr>
          <p:nvPr>
            <p:ph idx="1"/>
          </p:nvPr>
        </p:nvSpPr>
        <p:spPr/>
        <p:txBody>
          <a:bodyPr/>
          <a:lstStyle/>
          <a:p>
            <a:r>
              <a:rPr lang="es-PE" b="1" dirty="0"/>
              <a:t>OLP1: </a:t>
            </a:r>
            <a:r>
              <a:rPr lang="es-PE" dirty="0"/>
              <a:t>Para marzo del 2026 AGESAN habrá estrechado mucho más los lazos con ESAN.</a:t>
            </a:r>
          </a:p>
          <a:p>
            <a:r>
              <a:rPr lang="es-PE" b="1" dirty="0"/>
              <a:t>OLP2: </a:t>
            </a:r>
            <a:r>
              <a:rPr lang="es-PE" dirty="0"/>
              <a:t>Para marzo del 2026 AGESAN tendrá por lo menos 800 asociados activos.</a:t>
            </a:r>
          </a:p>
          <a:p>
            <a:r>
              <a:rPr lang="es-PE" b="1" dirty="0"/>
              <a:t>OLP3: </a:t>
            </a:r>
            <a:r>
              <a:rPr lang="es-PE" dirty="0"/>
              <a:t>Para marzo del 2026 AGESAN logrará integrar más a sus asociados activos y tendrá mayor reconocimiento de sus asociados y egresados de ESAN.</a:t>
            </a:r>
          </a:p>
          <a:p>
            <a:r>
              <a:rPr lang="es-PE" b="1" dirty="0"/>
              <a:t>OLP4: </a:t>
            </a:r>
            <a:r>
              <a:rPr lang="es-PE" dirty="0"/>
              <a:t>Para marzo del 2026 AGESAN habrá desarrollado por lo menos tres proyectos de nuevos servicios para asociados, empresas y sociedad.</a:t>
            </a:r>
          </a:p>
          <a:p>
            <a:endParaRPr lang="es-PE" dirty="0"/>
          </a:p>
        </p:txBody>
      </p:sp>
    </p:spTree>
    <p:extLst>
      <p:ext uri="{BB962C8B-B14F-4D97-AF65-F5344CB8AC3E}">
        <p14:creationId xmlns:p14="http://schemas.microsoft.com/office/powerpoint/2010/main" val="3601988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31857"/>
            <a:ext cx="10515600" cy="959187"/>
          </a:xfrm>
        </p:spPr>
        <p:txBody>
          <a:bodyPr>
            <a:normAutofit/>
          </a:bodyPr>
          <a:lstStyle/>
          <a:p>
            <a:pPr algn="ctr"/>
            <a:r>
              <a:rPr lang="es-PE" sz="3200" b="1" dirty="0">
                <a:solidFill>
                  <a:srgbClr val="C00000"/>
                </a:solidFill>
                <a:latin typeface="+mn-lt"/>
              </a:rPr>
              <a:t>ESTRATEGIAS</a:t>
            </a:r>
          </a:p>
        </p:txBody>
      </p:sp>
      <p:sp>
        <p:nvSpPr>
          <p:cNvPr id="5" name="Marcador de contenido 4">
            <a:extLst>
              <a:ext uri="{FF2B5EF4-FFF2-40B4-BE49-F238E27FC236}">
                <a16:creationId xmlns:a16="http://schemas.microsoft.com/office/drawing/2014/main" id="{50A6FDA7-7A94-4845-A4AE-1C07A74AF4A2}"/>
              </a:ext>
            </a:extLst>
          </p:cNvPr>
          <p:cNvSpPr>
            <a:spLocks noGrp="1"/>
          </p:cNvSpPr>
          <p:nvPr>
            <p:ph idx="1"/>
          </p:nvPr>
        </p:nvSpPr>
        <p:spPr/>
        <p:txBody>
          <a:bodyPr>
            <a:normAutofit fontScale="85000" lnSpcReduction="20000"/>
          </a:bodyPr>
          <a:lstStyle/>
          <a:p>
            <a:r>
              <a:rPr lang="es-PE" b="1" dirty="0"/>
              <a:t>E1: </a:t>
            </a:r>
            <a:r>
              <a:rPr lang="es-PE" dirty="0"/>
              <a:t>Mantener actualizada la base de datos de asociados activos y los delegados de promociones, reteniendo a los actuales y recuperando a los que se retiraron.</a:t>
            </a:r>
          </a:p>
          <a:p>
            <a:r>
              <a:rPr lang="es-PE" b="1" dirty="0"/>
              <a:t>E2: </a:t>
            </a:r>
            <a:r>
              <a:rPr lang="es-PE" dirty="0"/>
              <a:t>Obtener y desarrollar la base de datos actualizada de las Maestrías de ESAN.</a:t>
            </a:r>
          </a:p>
          <a:p>
            <a:r>
              <a:rPr lang="es-PE" b="1" dirty="0"/>
              <a:t>E3: </a:t>
            </a:r>
            <a:r>
              <a:rPr lang="es-PE" dirty="0"/>
              <a:t>Aproximarse más a las autoridades de ESAN  y  mantener buenas relaciones.</a:t>
            </a:r>
          </a:p>
          <a:p>
            <a:r>
              <a:rPr lang="es-PE" b="1" dirty="0"/>
              <a:t>E4: </a:t>
            </a:r>
            <a:r>
              <a:rPr lang="es-PE" dirty="0"/>
              <a:t>Buscar convenios con ESAN para prestar servicios que se complementen.</a:t>
            </a:r>
          </a:p>
          <a:p>
            <a:r>
              <a:rPr lang="es-PE" b="1" dirty="0"/>
              <a:t>E5: </a:t>
            </a:r>
            <a:r>
              <a:rPr lang="es-PE" dirty="0"/>
              <a:t>Mantener las conferencias y talleres, en forma presencial y/o virtual, con temas de actualidad.</a:t>
            </a:r>
          </a:p>
          <a:p>
            <a:r>
              <a:rPr lang="es-PE" b="1" dirty="0"/>
              <a:t>E6: </a:t>
            </a:r>
            <a:r>
              <a:rPr lang="es-PE" dirty="0"/>
              <a:t>Retomar la edición de la revista “ Proyección “ en forma virtual.</a:t>
            </a:r>
          </a:p>
          <a:p>
            <a:r>
              <a:rPr lang="es-PE" b="1" dirty="0"/>
              <a:t>E7: </a:t>
            </a:r>
            <a:r>
              <a:rPr lang="es-PE" dirty="0"/>
              <a:t>Mantener activa la página web y las redes sociales y medir el impacto mensual.</a:t>
            </a:r>
          </a:p>
          <a:p>
            <a:r>
              <a:rPr lang="es-PE" b="1" dirty="0"/>
              <a:t>E8: </a:t>
            </a:r>
            <a:r>
              <a:rPr lang="es-PE" dirty="0"/>
              <a:t>Mantener la ceremonia de bodas de plata y oro y la cena anual.</a:t>
            </a:r>
          </a:p>
          <a:p>
            <a:r>
              <a:rPr lang="es-PE" b="1" dirty="0"/>
              <a:t>E9: </a:t>
            </a:r>
            <a:r>
              <a:rPr lang="es-PE" dirty="0"/>
              <a:t>Buscar convenios con otras instituciones en el marco de la “Visión “.</a:t>
            </a:r>
          </a:p>
          <a:p>
            <a:endParaRPr lang="es-PE" dirty="0"/>
          </a:p>
        </p:txBody>
      </p:sp>
    </p:spTree>
    <p:extLst>
      <p:ext uri="{BB962C8B-B14F-4D97-AF65-F5344CB8AC3E}">
        <p14:creationId xmlns:p14="http://schemas.microsoft.com/office/powerpoint/2010/main" val="647312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7105"/>
            <a:ext cx="10515600" cy="596577"/>
          </a:xfrm>
        </p:spPr>
        <p:txBody>
          <a:bodyPr>
            <a:normAutofit/>
          </a:bodyPr>
          <a:lstStyle/>
          <a:p>
            <a:pPr algn="ctr"/>
            <a:r>
              <a:rPr lang="es-PE" sz="3200" b="1" dirty="0">
                <a:latin typeface="+mn-lt"/>
              </a:rPr>
              <a:t>PROYECTOS</a:t>
            </a:r>
          </a:p>
        </p:txBody>
      </p:sp>
      <p:sp>
        <p:nvSpPr>
          <p:cNvPr id="3" name="Marcador de contenido 2"/>
          <p:cNvSpPr>
            <a:spLocks noGrp="1"/>
          </p:cNvSpPr>
          <p:nvPr>
            <p:ph idx="1"/>
          </p:nvPr>
        </p:nvSpPr>
        <p:spPr>
          <a:xfrm>
            <a:off x="838200" y="945919"/>
            <a:ext cx="10515600" cy="5439115"/>
          </a:xfrm>
        </p:spPr>
        <p:txBody>
          <a:bodyPr>
            <a:normAutofit/>
          </a:bodyPr>
          <a:lstStyle/>
          <a:p>
            <a:pPr marL="0" indent="0">
              <a:buNone/>
            </a:pPr>
            <a:r>
              <a:rPr lang="es-PE" sz="1600" b="1" dirty="0"/>
              <a:t>1.- Desarrollar la base de datos de los MBA de ESAN.</a:t>
            </a:r>
            <a:endParaRPr lang="es-PE" sz="1600" dirty="0"/>
          </a:p>
          <a:p>
            <a:pPr marL="0" indent="0">
              <a:buNone/>
            </a:pPr>
            <a:r>
              <a:rPr lang="es-PE" sz="1600" dirty="0"/>
              <a:t>En coordinación con </a:t>
            </a:r>
            <a:r>
              <a:rPr lang="es-PE" sz="1600" dirty="0" err="1"/>
              <a:t>Esan</a:t>
            </a:r>
            <a:r>
              <a:rPr lang="es-PE" sz="1600" dirty="0"/>
              <a:t> desarrollar la base de datos actualizada de los MBA de </a:t>
            </a:r>
            <a:r>
              <a:rPr lang="es-PE" sz="1600" dirty="0" err="1"/>
              <a:t>Esan</a:t>
            </a:r>
            <a:r>
              <a:rPr lang="es-PE" sz="1600" dirty="0"/>
              <a:t> con información útil de ubicación, comunicación, centro de trabajo, especialización, etc. Esta base es fundamental para el desarrollo de los otros proyectos, por ello es de prioridad.</a:t>
            </a:r>
          </a:p>
          <a:p>
            <a:pPr marL="0" indent="0">
              <a:buNone/>
            </a:pPr>
            <a:r>
              <a:rPr lang="es-PE" sz="1600" b="1" dirty="0"/>
              <a:t>3.- Banco de asesoría gratuita para empresas de asociados u otras.</a:t>
            </a:r>
            <a:endParaRPr lang="es-PE" sz="1600" dirty="0"/>
          </a:p>
          <a:p>
            <a:pPr marL="0" indent="0">
              <a:buNone/>
            </a:pPr>
            <a:r>
              <a:rPr lang="es-PE" sz="1600" dirty="0"/>
              <a:t>Seleccionar de la base de datos los MBA que ya estén jubilados y otros que tengan disponibilidad, de diferentes especialidades, para prestar asesoría gratuita a empresas de asociados u otros de la sociedad peruana, en temas puntuales y de corto plazo.</a:t>
            </a:r>
          </a:p>
          <a:p>
            <a:pPr marL="0" indent="0">
              <a:buNone/>
            </a:pPr>
            <a:r>
              <a:rPr lang="es-PE" sz="1600" b="1" dirty="0"/>
              <a:t>4.- </a:t>
            </a:r>
            <a:r>
              <a:rPr lang="es-PE" sz="1600" b="1" dirty="0" err="1"/>
              <a:t>Networking</a:t>
            </a:r>
            <a:endParaRPr lang="es-PE" sz="1600" dirty="0"/>
          </a:p>
          <a:p>
            <a:pPr marL="0" indent="0">
              <a:buNone/>
            </a:pPr>
            <a:r>
              <a:rPr lang="es-PE" sz="1600" dirty="0"/>
              <a:t>Se trata de realizar reuniones entre asociados y otras redes de contactos, para generar oportunidades de negocios o empleos.</a:t>
            </a:r>
          </a:p>
          <a:p>
            <a:pPr marL="0" indent="0">
              <a:buNone/>
            </a:pPr>
            <a:r>
              <a:rPr lang="es-PE" sz="1600" b="1" dirty="0"/>
              <a:t>5.- </a:t>
            </a:r>
            <a:r>
              <a:rPr lang="es-PE" sz="1600" b="1" dirty="0" err="1"/>
              <a:t>Mentoring</a:t>
            </a:r>
            <a:endParaRPr lang="es-PE" sz="1600" dirty="0"/>
          </a:p>
          <a:p>
            <a:pPr marL="0" indent="0">
              <a:buNone/>
            </a:pPr>
            <a:r>
              <a:rPr lang="es-PE" sz="1600" dirty="0"/>
              <a:t>Seleccionar entre los asociados de AGESAN, a diferentes especialistas en las funciones de la empresa, para que sean designados como mentores y se ofrezca este servicio, a través de AGESAN, a jóvenes asociados u otros que actualmente tienen responsabilidades intermedias en diferentes empresas.</a:t>
            </a:r>
          </a:p>
          <a:p>
            <a:pPr marL="0" indent="0">
              <a:buNone/>
            </a:pPr>
            <a:r>
              <a:rPr lang="es-PE" sz="1600" b="1" dirty="0"/>
              <a:t>6. Cursos de Actualización profesional</a:t>
            </a:r>
            <a:endParaRPr lang="es-PE" sz="1600" dirty="0"/>
          </a:p>
          <a:p>
            <a:pPr marL="0" indent="0">
              <a:buNone/>
            </a:pPr>
            <a:r>
              <a:rPr lang="es-PE" sz="1600" dirty="0"/>
              <a:t>Seleccionar cursos y/o talleres que sean de actualidad y atractivos para los asociados, que serán dictados en el transcurso del año.</a:t>
            </a:r>
          </a:p>
        </p:txBody>
      </p:sp>
    </p:spTree>
    <p:extLst>
      <p:ext uri="{BB962C8B-B14F-4D97-AF65-F5344CB8AC3E}">
        <p14:creationId xmlns:p14="http://schemas.microsoft.com/office/powerpoint/2010/main" val="2556449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711665"/>
            <a:ext cx="10515600" cy="1312316"/>
          </a:xfrm>
        </p:spPr>
        <p:txBody>
          <a:bodyPr>
            <a:normAutofit/>
          </a:bodyPr>
          <a:lstStyle/>
          <a:p>
            <a:pPr algn="ctr"/>
            <a:r>
              <a:rPr lang="es-PE" sz="6000" b="1" dirty="0">
                <a:solidFill>
                  <a:srgbClr val="002060"/>
                </a:solidFill>
                <a:latin typeface="+mn-lt"/>
              </a:rPr>
              <a:t>PLAN PARA EL AÑO 2024</a:t>
            </a:r>
          </a:p>
        </p:txBody>
      </p:sp>
    </p:spTree>
    <p:extLst>
      <p:ext uri="{BB962C8B-B14F-4D97-AF65-F5344CB8AC3E}">
        <p14:creationId xmlns:p14="http://schemas.microsoft.com/office/powerpoint/2010/main" val="416348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1338"/>
            <a:ext cx="10515600" cy="1006483"/>
          </a:xfrm>
        </p:spPr>
        <p:txBody>
          <a:bodyPr>
            <a:normAutofit/>
          </a:bodyPr>
          <a:lstStyle/>
          <a:p>
            <a:r>
              <a:rPr lang="es-PE" sz="2000" b="1" dirty="0">
                <a:latin typeface="+mn-lt"/>
              </a:rPr>
              <a:t>OLP1: </a:t>
            </a:r>
            <a:r>
              <a:rPr lang="es-PE" sz="2000" dirty="0">
                <a:latin typeface="+mn-lt"/>
              </a:rPr>
              <a:t>Para marzo del 2026 AGESAN habrá estrechado mucho más los lazos con ESAN.</a:t>
            </a:r>
            <a:br>
              <a:rPr lang="es-PE" sz="2000" dirty="0">
                <a:latin typeface="+mn-lt"/>
              </a:rPr>
            </a:br>
            <a:br>
              <a:rPr lang="es-419" sz="2000" dirty="0">
                <a:latin typeface="+mn-lt"/>
              </a:rPr>
            </a:br>
            <a:r>
              <a:rPr lang="es-419" sz="2000" b="1" dirty="0">
                <a:solidFill>
                  <a:srgbClr val="C00000"/>
                </a:solidFill>
                <a:latin typeface="+mn-lt"/>
              </a:rPr>
              <a:t>OBJETIVOS PARA EL AÑO 2024</a:t>
            </a:r>
            <a:endParaRPr lang="es-PE" sz="2000" dirty="0">
              <a:solidFill>
                <a:srgbClr val="C00000"/>
              </a:solidFill>
              <a:latin typeface="+mn-lt"/>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72835174"/>
              </p:ext>
            </p:extLst>
          </p:nvPr>
        </p:nvGraphicFramePr>
        <p:xfrm>
          <a:off x="838200" y="1387372"/>
          <a:ext cx="10515600" cy="5002192"/>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43627">
                <a:tc>
                  <a:txBody>
                    <a:bodyPr/>
                    <a:lstStyle/>
                    <a:p>
                      <a:pPr algn="ctr"/>
                      <a:r>
                        <a:rPr lang="es-PE" dirty="0"/>
                        <a:t>OBJETIVOS</a:t>
                      </a:r>
                    </a:p>
                  </a:txBody>
                  <a:tcPr/>
                </a:tc>
                <a:tc>
                  <a:txBody>
                    <a:bodyPr/>
                    <a:lstStyle/>
                    <a:p>
                      <a:pPr algn="ctr"/>
                      <a:r>
                        <a:rPr lang="es-PE" dirty="0"/>
                        <a:t>INDICADORES</a:t>
                      </a:r>
                    </a:p>
                  </a:txBody>
                  <a:tcPr/>
                </a:tc>
                <a:tc>
                  <a:txBody>
                    <a:bodyPr/>
                    <a:lstStyle/>
                    <a:p>
                      <a:pPr algn="ctr"/>
                      <a:r>
                        <a:rPr lang="es-PE" dirty="0"/>
                        <a:t>ACCIONES</a:t>
                      </a:r>
                    </a:p>
                  </a:txBody>
                  <a:tcPr/>
                </a:tc>
                <a:tc>
                  <a:txBody>
                    <a:bodyPr/>
                    <a:lstStyle/>
                    <a:p>
                      <a:pPr algn="ctr"/>
                      <a:r>
                        <a:rPr lang="es-PE" dirty="0"/>
                        <a:t>PLAZOS</a:t>
                      </a:r>
                    </a:p>
                  </a:txBody>
                  <a:tcPr/>
                </a:tc>
                <a:tc>
                  <a:txBody>
                    <a:bodyPr/>
                    <a:lstStyle/>
                    <a:p>
                      <a:pPr algn="ctr"/>
                      <a:r>
                        <a:rPr lang="es-PE" dirty="0"/>
                        <a:t>RESPONSABLES</a:t>
                      </a:r>
                    </a:p>
                  </a:txBody>
                  <a:tcPr/>
                </a:tc>
                <a:extLst>
                  <a:ext uri="{0D108BD9-81ED-4DB2-BD59-A6C34878D82A}">
                    <a16:rowId xmlns:a16="http://schemas.microsoft.com/office/drawing/2014/main" val="10000"/>
                  </a:ext>
                </a:extLst>
              </a:tr>
              <a:tr h="1015692">
                <a:tc>
                  <a:txBody>
                    <a:bodyPr/>
                    <a:lstStyle/>
                    <a:p>
                      <a:pPr marL="0" indent="0">
                        <a:buNone/>
                      </a:pPr>
                      <a:r>
                        <a:rPr lang="es-419" sz="1400" dirty="0"/>
                        <a:t>1. Promover por lo menos 4 reuniones por año con el Rector de </a:t>
                      </a:r>
                      <a:r>
                        <a:rPr lang="es-419" sz="1400" dirty="0" err="1"/>
                        <a:t>Esan</a:t>
                      </a:r>
                      <a:r>
                        <a:rPr lang="es-419" sz="1400" dirty="0"/>
                        <a:t> y autoridades de las Maestrías.</a:t>
                      </a:r>
                    </a:p>
                    <a:p>
                      <a:pPr marL="0" indent="0">
                        <a:buNone/>
                      </a:pPr>
                      <a:endParaRPr lang="es-419" sz="1400" dirty="0"/>
                    </a:p>
                  </a:txBody>
                  <a:tcPr/>
                </a:tc>
                <a:tc>
                  <a:txBody>
                    <a:bodyPr/>
                    <a:lstStyle/>
                    <a:p>
                      <a:r>
                        <a:rPr lang="es-PE" sz="1400" dirty="0"/>
                        <a:t>Número de reuniones.</a:t>
                      </a:r>
                    </a:p>
                  </a:txBody>
                  <a:tcPr/>
                </a:tc>
                <a:tc>
                  <a:txBody>
                    <a:bodyPr/>
                    <a:lstStyle/>
                    <a:p>
                      <a:pPr marL="0" indent="0">
                        <a:buFontTx/>
                        <a:buNone/>
                      </a:pPr>
                      <a:r>
                        <a:rPr lang="es-PE" sz="1400" dirty="0"/>
                        <a:t>- Definir propuestas de mutua conveniencia y complementaria a la misión de </a:t>
                      </a:r>
                      <a:r>
                        <a:rPr lang="es-PE" sz="1400" dirty="0" err="1"/>
                        <a:t>Esan</a:t>
                      </a:r>
                      <a:r>
                        <a:rPr lang="es-PE" sz="1400" dirty="0"/>
                        <a:t>.</a:t>
                      </a:r>
                    </a:p>
                    <a:p>
                      <a:pPr marL="0" indent="0">
                        <a:buFontTx/>
                        <a:buNone/>
                      </a:pPr>
                      <a:r>
                        <a:rPr lang="es-PE" sz="1400" dirty="0"/>
                        <a:t>- Lograr obtener la base de datos de egresados de </a:t>
                      </a:r>
                      <a:r>
                        <a:rPr lang="es-PE" sz="1400" dirty="0" err="1"/>
                        <a:t>Esan</a:t>
                      </a:r>
                      <a:r>
                        <a:rPr lang="es-PE" sz="1400" dirty="0"/>
                        <a:t>.</a:t>
                      </a:r>
                    </a:p>
                    <a:p>
                      <a:pPr marL="0" indent="0">
                        <a:buFontTx/>
                        <a:buNone/>
                      </a:pPr>
                      <a:r>
                        <a:rPr lang="es-PE" sz="1400" dirty="0"/>
                        <a:t>- Mantener acuerdo sobre local de </a:t>
                      </a:r>
                      <a:r>
                        <a:rPr lang="es-PE" sz="1400" dirty="0" err="1"/>
                        <a:t>Agesan</a:t>
                      </a:r>
                      <a:r>
                        <a:rPr lang="es-PE" sz="1400" dirty="0"/>
                        <a:t>.</a:t>
                      </a:r>
                    </a:p>
                    <a:p>
                      <a:pPr marL="0" indent="0">
                        <a:buFontTx/>
                        <a:buNone/>
                      </a:pPr>
                      <a:r>
                        <a:rPr lang="es-PE" sz="1400" dirty="0"/>
                        <a:t>- Mantener acuerdo sobre cena anual.</a:t>
                      </a:r>
                    </a:p>
                  </a:txBody>
                  <a:tcPr/>
                </a:tc>
                <a:tc>
                  <a:txBody>
                    <a:bodyPr/>
                    <a:lstStyle/>
                    <a:p>
                      <a:r>
                        <a:rPr lang="es-PE" sz="1400" dirty="0"/>
                        <a:t>Todo el año.</a:t>
                      </a:r>
                    </a:p>
                  </a:txBody>
                  <a:tcPr/>
                </a:tc>
                <a:tc>
                  <a:txBody>
                    <a:bodyPr/>
                    <a:lstStyle/>
                    <a:p>
                      <a:r>
                        <a:rPr lang="es-PE" sz="1400" dirty="0"/>
                        <a:t>CD y Sergio</a:t>
                      </a:r>
                    </a:p>
                  </a:txBody>
                  <a:tcPr/>
                </a:tc>
                <a:extLst>
                  <a:ext uri="{0D108BD9-81ED-4DB2-BD59-A6C34878D82A}">
                    <a16:rowId xmlns:a16="http://schemas.microsoft.com/office/drawing/2014/main" val="10001"/>
                  </a:ext>
                </a:extLst>
              </a:tr>
              <a:tr h="983330">
                <a:tc>
                  <a:txBody>
                    <a:bodyPr/>
                    <a:lstStyle/>
                    <a:p>
                      <a:r>
                        <a:rPr lang="es-PE" sz="1400" dirty="0"/>
                        <a:t>2. Promover </a:t>
                      </a:r>
                      <a:r>
                        <a:rPr lang="es-PE" sz="1400" dirty="0" err="1"/>
                        <a:t>networking</a:t>
                      </a:r>
                      <a:r>
                        <a:rPr lang="es-PE" sz="1400" dirty="0"/>
                        <a:t>, a través de los convenios BNI-</a:t>
                      </a:r>
                      <a:r>
                        <a:rPr lang="es-PE" sz="1400" dirty="0" err="1"/>
                        <a:t>Esan</a:t>
                      </a:r>
                      <a:r>
                        <a:rPr lang="es-PE" sz="1400" dirty="0"/>
                        <a:t> y BNI-</a:t>
                      </a:r>
                      <a:r>
                        <a:rPr lang="es-PE" sz="1400" dirty="0" err="1"/>
                        <a:t>Agesan</a:t>
                      </a:r>
                      <a:r>
                        <a:rPr lang="es-PE" sz="1400" dirty="0"/>
                        <a:t>.</a:t>
                      </a:r>
                    </a:p>
                  </a:txBody>
                  <a:tcPr/>
                </a:tc>
                <a:tc>
                  <a:txBody>
                    <a:bodyPr/>
                    <a:lstStyle/>
                    <a:p>
                      <a:r>
                        <a:rPr lang="es-PE" sz="1400" dirty="0"/>
                        <a:t>Número de participantes</a:t>
                      </a:r>
                    </a:p>
                  </a:txBody>
                  <a:tcPr/>
                </a:tc>
                <a:tc>
                  <a:txBody>
                    <a:bodyPr/>
                    <a:lstStyle/>
                    <a:p>
                      <a:pPr marL="0" indent="0">
                        <a:buFontTx/>
                        <a:buNone/>
                      </a:pPr>
                      <a:r>
                        <a:rPr lang="es-PE" sz="1400" dirty="0"/>
                        <a:t>-Difusión del convenio entre asociados.</a:t>
                      </a:r>
                    </a:p>
                    <a:p>
                      <a:pPr marL="0" indent="0">
                        <a:buFontTx/>
                        <a:buNone/>
                      </a:pPr>
                      <a:r>
                        <a:rPr lang="es-PE" sz="1400" dirty="0"/>
                        <a:t>- Promover participación voluntaria.</a:t>
                      </a:r>
                    </a:p>
                  </a:txBody>
                  <a:tcPr/>
                </a:tc>
                <a:tc>
                  <a:txBody>
                    <a:bodyPr/>
                    <a:lstStyle/>
                    <a:p>
                      <a:r>
                        <a:rPr lang="es-PE" sz="1400" dirty="0"/>
                        <a:t> Todo el año.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400" dirty="0"/>
                        <a:t>CD y Sergio</a:t>
                      </a:r>
                    </a:p>
                    <a:p>
                      <a:endParaRPr lang="es-PE" sz="1400" dirty="0"/>
                    </a:p>
                  </a:txBody>
                  <a:tcPr/>
                </a:tc>
                <a:extLst>
                  <a:ext uri="{0D108BD9-81ED-4DB2-BD59-A6C34878D82A}">
                    <a16:rowId xmlns:a16="http://schemas.microsoft.com/office/drawing/2014/main" val="10002"/>
                  </a:ext>
                </a:extLst>
              </a:tr>
              <a:tr h="1214702">
                <a:tc>
                  <a:txBody>
                    <a:bodyPr/>
                    <a:lstStyle/>
                    <a:p>
                      <a:r>
                        <a:rPr lang="es-PE" sz="1400" dirty="0"/>
                        <a:t>3. Promover otros convenios de mutuo beneficio con </a:t>
                      </a:r>
                      <a:r>
                        <a:rPr lang="es-PE" sz="1400" dirty="0" err="1"/>
                        <a:t>Esan</a:t>
                      </a:r>
                      <a:endParaRPr lang="es-PE" sz="1400" dirty="0"/>
                    </a:p>
                  </a:txBody>
                  <a:tcPr/>
                </a:tc>
                <a:tc>
                  <a:txBody>
                    <a:bodyPr/>
                    <a:lstStyle/>
                    <a:p>
                      <a:r>
                        <a:rPr lang="es-PE" sz="1400" dirty="0"/>
                        <a:t>Cantidad de convenios.</a:t>
                      </a:r>
                    </a:p>
                  </a:txBody>
                  <a:tcPr/>
                </a:tc>
                <a:tc>
                  <a:txBody>
                    <a:bodyPr/>
                    <a:lstStyle/>
                    <a:p>
                      <a:pPr marL="0" indent="0">
                        <a:buFontTx/>
                        <a:buNone/>
                      </a:pPr>
                      <a:r>
                        <a:rPr lang="es-PE" sz="1400" dirty="0"/>
                        <a:t>- Definir propuestas de mutua conveniencia.</a:t>
                      </a:r>
                    </a:p>
                    <a:p>
                      <a:pPr marL="0" indent="0">
                        <a:buFontTx/>
                        <a:buNone/>
                      </a:pPr>
                      <a:r>
                        <a:rPr lang="es-PE" sz="1400" dirty="0"/>
                        <a:t>- Difundir entre asociados.  </a:t>
                      </a:r>
                    </a:p>
                  </a:txBody>
                  <a:tcPr/>
                </a:tc>
                <a:tc>
                  <a:txBody>
                    <a:bodyPr/>
                    <a:lstStyle/>
                    <a:p>
                      <a:r>
                        <a:rPr lang="es-PE" sz="1400" dirty="0"/>
                        <a:t>3 meses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sz="1400" dirty="0"/>
                        <a:t>CD y Sergio</a:t>
                      </a:r>
                    </a:p>
                    <a:p>
                      <a:endParaRPr lang="es-PE" sz="1400" dirty="0"/>
                    </a:p>
                  </a:txBody>
                  <a:tcPr/>
                </a:tc>
                <a:extLst>
                  <a:ext uri="{0D108BD9-81ED-4DB2-BD59-A6C34878D82A}">
                    <a16:rowId xmlns:a16="http://schemas.microsoft.com/office/drawing/2014/main" val="3785379929"/>
                  </a:ext>
                </a:extLst>
              </a:tr>
            </a:tbl>
          </a:graphicData>
        </a:graphic>
      </p:graphicFrame>
    </p:spTree>
    <p:extLst>
      <p:ext uri="{BB962C8B-B14F-4D97-AF65-F5344CB8AC3E}">
        <p14:creationId xmlns:p14="http://schemas.microsoft.com/office/powerpoint/2010/main" val="14140776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1500</Words>
  <Application>Microsoft Office PowerPoint</Application>
  <PresentationFormat>Panorámica</PresentationFormat>
  <Paragraphs>152</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Tema de Office</vt:lpstr>
      <vt:lpstr>Plan estratégico de Agesan Marzo 2023 – Marzo 2026</vt:lpstr>
      <vt:lpstr>VISION</vt:lpstr>
      <vt:lpstr>MISION</vt:lpstr>
      <vt:lpstr>VALORES</vt:lpstr>
      <vt:lpstr>OBJETIVOS DE LARGO PLAZO 2023 - 2026</vt:lpstr>
      <vt:lpstr>ESTRATEGIAS</vt:lpstr>
      <vt:lpstr>PROYECTOS</vt:lpstr>
      <vt:lpstr>PLAN PARA EL AÑO 2024</vt:lpstr>
      <vt:lpstr>OLP1: Para marzo del 2026 AGESAN habrá estrechado mucho más los lazos con ESAN.  OBJETIVOS PARA EL AÑO 2024</vt:lpstr>
      <vt:lpstr>OLP2: Para el 2026 AGESAN tendrá por lo menos 800 asociados activos.  OBJETIVOS PARA EL AÑO 2024</vt:lpstr>
      <vt:lpstr>OLP3: Para marzo del 2026 AGESAN logrará integrar más a sus asociados activos y tendrá mayor reconocimiento de sus asociados y egresados de ESAN. OBJETIVOS PARA EL AÑO 2024</vt:lpstr>
      <vt:lpstr>OLP4: Para marzo del 2026 AGESAN habrá desarrollado por lo menos tres proyectos de nuevos servicios para asociados, empresas y sociedad.  OBJETIVOS PARA EL AÑO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estratégico de Agesan 2020 - 2022</dc:title>
  <dc:creator>Usuario de Windows</dc:creator>
  <cp:lastModifiedBy>User</cp:lastModifiedBy>
  <cp:revision>127</cp:revision>
  <dcterms:created xsi:type="dcterms:W3CDTF">2020-12-03T00:15:03Z</dcterms:created>
  <dcterms:modified xsi:type="dcterms:W3CDTF">2024-02-06T17:47:45Z</dcterms:modified>
</cp:coreProperties>
</file>